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 SemiBold"/>
      <p:regular r:id="rId16"/>
      <p:bold r:id="rId17"/>
      <p:italic r:id="rId18"/>
      <p:boldItalic r:id="rId19"/>
    </p:embeddedFont>
    <p:embeddedFont>
      <p:font typeface="Frank Ruhl Libre ExtraBold"/>
      <p:bold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Frank Ruhl Libre"/>
      <p:regular r:id="rId25"/>
      <p:bold r:id="rId26"/>
    </p:embeddedFont>
    <p:embeddedFont>
      <p:font typeface="Montserrat Medium"/>
      <p:regular r:id="rId27"/>
      <p:bold r:id="rId28"/>
      <p:italic r:id="rId29"/>
      <p:boldItalic r:id="rId30"/>
    </p:embeddedFont>
    <p:embeddedFont>
      <p:font typeface="Frank Ruhl Libre SemiBold"/>
      <p:regular r:id="rId31"/>
      <p:bold r:id="rId32"/>
    </p:embeddedFont>
    <p:embeddedFont>
      <p:font typeface="Montserrat ExtraBold"/>
      <p:bold r:id="rId33"/>
      <p:boldItalic r:id="rId34"/>
    </p:embeddedFont>
    <p:embeddedFont>
      <p:font typeface="Frank Ruhl Libre Black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rankRuhlLibreExtraBold-bold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rankRuhlLibre-bold.fntdata"/><Relationship Id="rId25" Type="http://schemas.openxmlformats.org/officeDocument/2006/relationships/font" Target="fonts/FrankRuhlLibre-regular.fntdata"/><Relationship Id="rId28" Type="http://schemas.openxmlformats.org/officeDocument/2006/relationships/font" Target="fonts/MontserratMedium-bold.fntdata"/><Relationship Id="rId27" Type="http://schemas.openxmlformats.org/officeDocument/2006/relationships/font" Target="fonts/Montserrat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rankRuhlLibreSemiBold-regular.fntdata"/><Relationship Id="rId30" Type="http://schemas.openxmlformats.org/officeDocument/2006/relationships/font" Target="fonts/MontserratMedium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ExtraBold-bold.fntdata"/><Relationship Id="rId10" Type="http://schemas.openxmlformats.org/officeDocument/2006/relationships/slide" Target="slides/slide5.xml"/><Relationship Id="rId32" Type="http://schemas.openxmlformats.org/officeDocument/2006/relationships/font" Target="fonts/FrankRuhlLibreSemiBold-bold.fntdata"/><Relationship Id="rId13" Type="http://schemas.openxmlformats.org/officeDocument/2006/relationships/slide" Target="slides/slide8.xml"/><Relationship Id="rId35" Type="http://schemas.openxmlformats.org/officeDocument/2006/relationships/font" Target="fonts/FrankRuhlLibreBlack-bold.fntdata"/><Relationship Id="rId12" Type="http://schemas.openxmlformats.org/officeDocument/2006/relationships/slide" Target="slides/slide7.xml"/><Relationship Id="rId34" Type="http://schemas.openxmlformats.org/officeDocument/2006/relationships/font" Target="fonts/MontserratExtraBold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SemiBold-bold.fntdata"/><Relationship Id="rId16" Type="http://schemas.openxmlformats.org/officeDocument/2006/relationships/font" Target="fonts/MontserratSemiBold-regular.fntdata"/><Relationship Id="rId19" Type="http://schemas.openxmlformats.org/officeDocument/2006/relationships/font" Target="fonts/MontserratSemiBold-boldItalic.fntdata"/><Relationship Id="rId18" Type="http://schemas.openxmlformats.org/officeDocument/2006/relationships/font" Target="fonts/MontserratSemiBold-italic.fntdata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89d6a6366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89d6a6366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06743487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06743487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3ae4226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a3ae4226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3bba0dee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3bba0dee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a3bba0dee3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a3bba0dee3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89d6a6366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89d6a6366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a3ae4226f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a3ae4226f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a3ae4226f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a3ae4226f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a3ae4226f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a3ae4226f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220337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ashington Square Arch in autumn." id="9" name="Google Shape;9;p2"/>
          <p:cNvPicPr preferRelativeResize="0"/>
          <p:nvPr/>
        </p:nvPicPr>
        <p:blipFill rotWithShape="1">
          <a:blip r:embed="rId2">
            <a:alphaModFix amt="22000"/>
          </a:blip>
          <a:srcRect b="0" l="0" r="0"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York University logo" id="10" name="Google Shape;1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2" type="body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hasCustomPrompt="1" type="title"/>
          </p:nvPr>
        </p:nvSpPr>
        <p:spPr>
          <a:xfrm>
            <a:off x="311700" y="606575"/>
            <a:ext cx="8520600" cy="16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3000"/>
              <a:buNone/>
              <a:defRPr sz="13000">
                <a:solidFill>
                  <a:srgbClr val="57068C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3007950" y="3094875"/>
            <a:ext cx="3128100" cy="11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pic>
        <p:nvPicPr>
          <p:cNvPr descr=" " id="58" name="Google Shape;5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1"/>
          <p:cNvSpPr txBox="1"/>
          <p:nvPr>
            <p:ph idx="2" type="subTitle"/>
          </p:nvPr>
        </p:nvSpPr>
        <p:spPr>
          <a:xfrm>
            <a:off x="1429500" y="2353776"/>
            <a:ext cx="62850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Text">
  <p:cSld name="CUSTOM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62" name="Google Shape;6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12"/>
          <p:cNvSpPr txBox="1"/>
          <p:nvPr>
            <p:ph type="title"/>
          </p:nvPr>
        </p:nvSpPr>
        <p:spPr>
          <a:xfrm>
            <a:off x="4969800" y="1412750"/>
            <a:ext cx="3766800" cy="13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2"/>
          <p:cNvSpPr txBox="1"/>
          <p:nvPr>
            <p:ph idx="1" type="body"/>
          </p:nvPr>
        </p:nvSpPr>
        <p:spPr>
          <a:xfrm>
            <a:off x="4969675" y="2901150"/>
            <a:ext cx="3766800" cy="13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CUSTOM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67" name="Google Shape;6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3"/>
          <p:cNvSpPr txBox="1"/>
          <p:nvPr>
            <p:ph type="title"/>
          </p:nvPr>
        </p:nvSpPr>
        <p:spPr>
          <a:xfrm>
            <a:off x="311700" y="587975"/>
            <a:ext cx="36108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000"/>
              <a:buNone/>
              <a:defRPr sz="40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>
            <a:off x="311700" y="1836175"/>
            <a:ext cx="3610800" cy="24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13"/>
          <p:cNvSpPr txBox="1"/>
          <p:nvPr/>
        </p:nvSpPr>
        <p:spPr>
          <a:xfrm>
            <a:off x="5958050" y="683000"/>
            <a:ext cx="27786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" name="Google Shape;72;p13"/>
          <p:cNvSpPr txBox="1"/>
          <p:nvPr>
            <p:ph idx="2" type="body"/>
          </p:nvPr>
        </p:nvSpPr>
        <p:spPr>
          <a:xfrm>
            <a:off x="5824575" y="683050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3" name="Google Shape;73;p13"/>
          <p:cNvSpPr txBox="1"/>
          <p:nvPr>
            <p:ph idx="3" type="body"/>
          </p:nvPr>
        </p:nvSpPr>
        <p:spPr>
          <a:xfrm>
            <a:off x="5824575" y="1931875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4" name="Google Shape;74;p13"/>
          <p:cNvSpPr txBox="1"/>
          <p:nvPr>
            <p:ph idx="4" type="body"/>
          </p:nvPr>
        </p:nvSpPr>
        <p:spPr>
          <a:xfrm>
            <a:off x="5824575" y="3180700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  <p15:guide id="2" orient="horz" pos="4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">
    <p:bg>
      <p:bgPr>
        <a:solidFill>
          <a:srgbClr val="220337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76" name="Google Shape;76;p14"/>
          <p:cNvPicPr preferRelativeResize="0"/>
          <p:nvPr/>
        </p:nvPicPr>
        <p:blipFill rotWithShape="1">
          <a:blip r:embed="rId2">
            <a:alphaModFix amt="22000"/>
          </a:blip>
          <a:srcRect b="0" l="0" r="0"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77" name="Google Shape;7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4"/>
          <p:cNvSpPr txBox="1"/>
          <p:nvPr>
            <p:ph type="title"/>
          </p:nvPr>
        </p:nvSpPr>
        <p:spPr>
          <a:xfrm>
            <a:off x="904850" y="1264532"/>
            <a:ext cx="67107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idx="1" type="subTitle"/>
          </p:nvPr>
        </p:nvSpPr>
        <p:spPr>
          <a:xfrm>
            <a:off x="974919" y="3029082"/>
            <a:ext cx="37152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descr="&quot;" id="81" name="Google Shape;81;p14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364347" y="371225"/>
            <a:ext cx="1546225" cy="11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3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83" name="Google Shape;83;p15"/>
          <p:cNvSpPr/>
          <p:nvPr/>
        </p:nvSpPr>
        <p:spPr>
          <a:xfrm>
            <a:off x="166025" y="147625"/>
            <a:ext cx="8830200" cy="487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 " id="84" name="Google Shape;8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5"/>
          <p:cNvSpPr txBox="1"/>
          <p:nvPr>
            <p:ph type="title"/>
          </p:nvPr>
        </p:nvSpPr>
        <p:spPr>
          <a:xfrm>
            <a:off x="592275" y="522825"/>
            <a:ext cx="8144400" cy="3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fol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88" name="Google Shape;8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 "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448400"/>
            <a:ext cx="6551100" cy="22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587970"/>
            <a:ext cx="49455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2467949"/>
            <a:ext cx="39999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619925" y="2467949"/>
            <a:ext cx="39999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" name="Google Shape;28;p5"/>
          <p:cNvSpPr txBox="1"/>
          <p:nvPr>
            <p:ph idx="3" type="subTitle"/>
          </p:nvPr>
        </p:nvSpPr>
        <p:spPr>
          <a:xfrm>
            <a:off x="311700" y="2054620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4" type="subTitle"/>
          </p:nvPr>
        </p:nvSpPr>
        <p:spPr>
          <a:xfrm>
            <a:off x="4619925" y="2054620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 " id="32" name="Google Shape;3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708000"/>
            <a:ext cx="313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2400"/>
              <a:buNone/>
              <a:defRPr sz="24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542000"/>
            <a:ext cx="3054600" cy="28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37" name="Google Shape;3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5600"/>
              <a:buNone/>
              <a:defRPr sz="5600">
                <a:solidFill>
                  <a:srgbClr val="57068C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descr=" "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43;p8"/>
          <p:cNvSpPr txBox="1"/>
          <p:nvPr>
            <p:ph idx="1" type="body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descr=" " id="49" name="Google Shape;4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52" name="Google Shape;5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10"/>
          <p:cNvSpPr txBox="1"/>
          <p:nvPr>
            <p:ph type="title"/>
          </p:nvPr>
        </p:nvSpPr>
        <p:spPr>
          <a:xfrm>
            <a:off x="311700" y="3619355"/>
            <a:ext cx="45117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Montserrat"/>
              <a:buNone/>
              <a:defRPr b="0"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b="1" sz="3600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rouplens.org/datasets/movielens/1m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4.jpg"/><Relationship Id="rId5" Type="http://schemas.openxmlformats.org/officeDocument/2006/relationships/image" Target="../media/image7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1937450" y="1195050"/>
            <a:ext cx="5612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MOVIE RATING ANALYSIS</a:t>
            </a:r>
            <a:endParaRPr sz="2900"/>
          </a:p>
        </p:txBody>
      </p:sp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2496200" y="2252800"/>
            <a:ext cx="4151400" cy="10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BIG DATA (CS-GY 6513 D)</a:t>
            </a:r>
            <a:endParaRPr b="1">
              <a:solidFill>
                <a:schemeClr val="lt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FALL-2023</a:t>
            </a:r>
            <a:endParaRPr b="1">
              <a:solidFill>
                <a:schemeClr val="lt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97" name="Google Shape;97;p18"/>
          <p:cNvSpPr txBox="1"/>
          <p:nvPr>
            <p:ph idx="2" type="body"/>
          </p:nvPr>
        </p:nvSpPr>
        <p:spPr>
          <a:xfrm>
            <a:off x="2496200" y="4214925"/>
            <a:ext cx="41514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rank Ruhl Libre SemiBold"/>
                <a:ea typeface="Frank Ruhl Libre SemiBold"/>
                <a:cs typeface="Frank Ruhl Libre SemiBold"/>
                <a:sym typeface="Frank Ruhl Libre SemiBold"/>
              </a:rPr>
              <a:t>12/11/2023</a:t>
            </a:r>
            <a:endParaRPr sz="1300">
              <a:latin typeface="Frank Ruhl Libre SemiBold"/>
              <a:ea typeface="Frank Ruhl Libre SemiBold"/>
              <a:cs typeface="Frank Ruhl Libre SemiBold"/>
              <a:sym typeface="Frank Ruhl Libre SemiBold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6726125" y="3778900"/>
            <a:ext cx="2131800" cy="9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Team Members:</a:t>
            </a:r>
            <a:endParaRPr b="1" sz="1600">
              <a:solidFill>
                <a:schemeClr val="lt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Aditya Narang (an3731)</a:t>
            </a:r>
            <a:endParaRPr sz="1200">
              <a:solidFill>
                <a:schemeClr val="lt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Ankit Rajvanshi (ar7996)</a:t>
            </a:r>
            <a:endParaRPr sz="1200">
              <a:solidFill>
                <a:schemeClr val="lt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Samir Ahmed Talkal (st4703)</a:t>
            </a:r>
            <a:endParaRPr sz="1200">
              <a:solidFill>
                <a:schemeClr val="lt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55275"/>
            <a:ext cx="8308200" cy="500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Frank Ruhl Libre ExtraBold"/>
                <a:ea typeface="Frank Ruhl Libre ExtraBold"/>
                <a:cs typeface="Frank Ruhl Libre ExtraBold"/>
                <a:sym typeface="Frank Ruhl Libre ExtraBold"/>
              </a:rPr>
              <a:t>PROJECT STATEMENT AND OBJECTIVE</a:t>
            </a:r>
            <a:endParaRPr b="0" sz="2600">
              <a:latin typeface="Frank Ruhl Libre ExtraBold"/>
              <a:ea typeface="Frank Ruhl Libre ExtraBold"/>
              <a:cs typeface="Frank Ruhl Libre ExtraBold"/>
              <a:sym typeface="Frank Ruhl Libre ExtraBold"/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937900"/>
            <a:ext cx="3999900" cy="25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200"/>
              <a:buFont typeface="Arial"/>
              <a:buAutoNum type="arabicPeriod"/>
            </a:pPr>
            <a:r>
              <a:rPr b="1" lang="en">
                <a:solidFill>
                  <a:srgbClr val="0E101A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Data-Driven Film Insights</a:t>
            </a:r>
            <a:r>
              <a:rPr lang="en">
                <a:solidFill>
                  <a:srgbClr val="0E101A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: This project harnesses big data analytics to reveal complex patterns in film viewer preferences, guiding filmmakers in making informed decisions from scriptwriting to marketing.</a:t>
            </a:r>
            <a:endParaRPr>
              <a:solidFill>
                <a:srgbClr val="0E101A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101A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200"/>
              <a:buFont typeface="Arial"/>
              <a:buAutoNum type="arabicPeriod"/>
            </a:pPr>
            <a:r>
              <a:rPr b="1" lang="en">
                <a:solidFill>
                  <a:srgbClr val="0E101A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Enhanced Viewer Experience</a:t>
            </a:r>
            <a:r>
              <a:rPr lang="en">
                <a:solidFill>
                  <a:srgbClr val="0E101A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: By analyzing movie ratings and viewer demographics, the project aims to personalize film recommendations, significantly improving the movie-watching experience for audiences.</a:t>
            </a:r>
            <a:endParaRPr>
              <a:solidFill>
                <a:srgbClr val="0E101A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2" type="body"/>
          </p:nvPr>
        </p:nvSpPr>
        <p:spPr>
          <a:xfrm>
            <a:off x="4619925" y="1937900"/>
            <a:ext cx="3999900" cy="25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200"/>
              <a:buFont typeface="Arial"/>
              <a:buAutoNum type="arabicPeriod"/>
            </a:pPr>
            <a:r>
              <a:rPr b="1" lang="en">
                <a:solidFill>
                  <a:srgbClr val="0E101A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Decision Support for Filmmakers</a:t>
            </a:r>
            <a:r>
              <a:rPr lang="en">
                <a:solidFill>
                  <a:srgbClr val="0E101A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: Utilize viewer rating data to provide filmmakers with valuable insights into audience preferences, enabling them to tailor future films in terms of storyline, genre, and marketing strategies.</a:t>
            </a:r>
            <a:endParaRPr>
              <a:solidFill>
                <a:srgbClr val="0E101A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101A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200"/>
              <a:buFont typeface="Arial"/>
              <a:buAutoNum type="arabicPeriod"/>
            </a:pPr>
            <a:r>
              <a:rPr b="1" lang="en">
                <a:solidFill>
                  <a:srgbClr val="0E101A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Personalized Recommendations for Viewers</a:t>
            </a:r>
            <a:r>
              <a:rPr lang="en">
                <a:solidFill>
                  <a:srgbClr val="0E101A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: Analyze movie preferences based on demographic data to offer viewers personalized movie recommendations, enhancing their viewing experience and helping them discover films aligned with their tastes.</a:t>
            </a:r>
            <a:endParaRPr>
              <a:solidFill>
                <a:srgbClr val="0E101A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0" rtl="0" algn="just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idx="3" type="subTitle"/>
          </p:nvPr>
        </p:nvSpPr>
        <p:spPr>
          <a:xfrm>
            <a:off x="311700" y="1275775"/>
            <a:ext cx="39999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Montserrat ExtraBold"/>
                <a:ea typeface="Montserrat ExtraBold"/>
                <a:cs typeface="Montserrat ExtraBold"/>
                <a:sym typeface="Montserrat ExtraBold"/>
              </a:rPr>
              <a:t>ABSTRACT</a:t>
            </a:r>
            <a:endParaRPr b="0" sz="18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7" name="Google Shape;107;p19"/>
          <p:cNvSpPr txBox="1"/>
          <p:nvPr>
            <p:ph idx="4" type="subTitle"/>
          </p:nvPr>
        </p:nvSpPr>
        <p:spPr>
          <a:xfrm>
            <a:off x="4619925" y="1275775"/>
            <a:ext cx="39999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Montserrat ExtraBold"/>
                <a:ea typeface="Montserrat ExtraBold"/>
                <a:cs typeface="Montserrat ExtraBold"/>
                <a:sym typeface="Montserrat ExtraBold"/>
              </a:rPr>
              <a:t>INTENDED RESULT</a:t>
            </a:r>
            <a:endParaRPr b="0" sz="18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421125"/>
            <a:ext cx="3999900" cy="28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Engine:</a:t>
            </a:r>
            <a:r>
              <a:rPr lang="en"/>
              <a:t> Spark Core</a:t>
            </a:r>
            <a:endParaRPr/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Library: </a:t>
            </a:r>
            <a:r>
              <a:rPr lang="en"/>
              <a:t>PySpark, PyMongo</a:t>
            </a:r>
            <a:endParaRPr/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Programming:</a:t>
            </a:r>
            <a:r>
              <a:rPr lang="en"/>
              <a:t> Python</a:t>
            </a:r>
            <a:endParaRPr/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Web Framework: </a:t>
            </a:r>
            <a:r>
              <a:rPr lang="en"/>
              <a:t>Flask</a:t>
            </a:r>
            <a:endParaRPr/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Raw Data Storage: </a:t>
            </a:r>
            <a:r>
              <a:rPr lang="en"/>
              <a:t>Local File System  </a:t>
            </a:r>
            <a:endParaRPr/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Data Warehouse (Processed Data) Storage: </a:t>
            </a:r>
            <a:r>
              <a:rPr lang="en"/>
              <a:t>MongoDB</a:t>
            </a:r>
            <a:endParaRPr/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Data Visualization: </a:t>
            </a:r>
            <a:r>
              <a:rPr lang="en"/>
              <a:t>Plotly</a:t>
            </a:r>
            <a:endParaRPr/>
          </a:p>
          <a:p>
            <a:pPr indent="0" lvl="0" marL="0" rtl="0" algn="just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idx="2" type="body"/>
          </p:nvPr>
        </p:nvSpPr>
        <p:spPr>
          <a:xfrm>
            <a:off x="4619925" y="1421250"/>
            <a:ext cx="3999900" cy="28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Source Name: </a:t>
            </a:r>
            <a:r>
              <a:rPr lang="en"/>
              <a:t>MovieLens Dataset (hosted by GroupLens)</a:t>
            </a:r>
            <a:endParaRPr/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Link: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https://grouplens.org/datasets/movielens/1m/</a:t>
            </a:r>
            <a:r>
              <a:rPr lang="en" sz="1100"/>
              <a:t> </a:t>
            </a:r>
            <a:endParaRPr sz="1100"/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File Size: </a:t>
            </a:r>
            <a:r>
              <a:rPr lang="en"/>
              <a:t>6 MB</a:t>
            </a:r>
            <a:endParaRPr/>
          </a:p>
          <a:p>
            <a:pPr indent="0" lvl="0" marL="0" rtl="0" algn="just">
              <a:spcBef>
                <a:spcPts val="800"/>
              </a:spcBef>
              <a:spcAft>
                <a:spcPts val="800"/>
              </a:spcAft>
              <a:buNone/>
            </a:pPr>
            <a:r>
              <a:rPr b="1" lang="en"/>
              <a:t>Number of Records:</a:t>
            </a:r>
            <a:r>
              <a:rPr lang="en"/>
              <a:t> 1 Million</a:t>
            </a:r>
            <a:endParaRPr/>
          </a:p>
        </p:txBody>
      </p:sp>
      <p:sp>
        <p:nvSpPr>
          <p:cNvPr id="114" name="Google Shape;114;p20"/>
          <p:cNvSpPr txBox="1"/>
          <p:nvPr>
            <p:ph idx="3" type="subTitle"/>
          </p:nvPr>
        </p:nvSpPr>
        <p:spPr>
          <a:xfrm>
            <a:off x="311700" y="484497"/>
            <a:ext cx="3999900" cy="468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TECHNOLOGY/TOOLS USED</a:t>
            </a:r>
            <a:endParaRPr b="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5" name="Google Shape;115;p20"/>
          <p:cNvSpPr txBox="1"/>
          <p:nvPr>
            <p:ph idx="4" type="subTitle"/>
          </p:nvPr>
        </p:nvSpPr>
        <p:spPr>
          <a:xfrm>
            <a:off x="4619925" y="484525"/>
            <a:ext cx="3999900" cy="468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DATA SOURCE</a:t>
            </a:r>
            <a:endParaRPr b="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260450"/>
            <a:ext cx="8505600" cy="458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Frank Ruhl Libre Black"/>
                <a:ea typeface="Frank Ruhl Libre Black"/>
                <a:cs typeface="Frank Ruhl Libre Black"/>
                <a:sym typeface="Frank Ruhl Libre Black"/>
              </a:rPr>
              <a:t>DATA DESCRIPTION</a:t>
            </a:r>
            <a:endParaRPr b="0" sz="2600">
              <a:latin typeface="Frank Ruhl Libre Black"/>
              <a:ea typeface="Frank Ruhl Libre Black"/>
              <a:cs typeface="Frank Ruhl Libre Black"/>
              <a:sym typeface="Frank Ruhl Libre Black"/>
            </a:endParaRPr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62750"/>
            <a:ext cx="8374200" cy="25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The Movielens* data contains about 1,000,209 anonymous ratings of approximately 3,900 movies made by 6,040 MovieLens users who joined MovieLens in 2000.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There are total three files Ratings.dat, Users.dat and Movies.dat.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Ratings.dat file contains the ratings given by the specific user along with the time.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Users.dat file contains the demographic information of the users who rated the movies.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Movies.dat files contains the details of a movie like title, year of release and genre.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02500" y="146050"/>
            <a:ext cx="8547300" cy="38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Frank Ruhl Libre Black"/>
                <a:ea typeface="Frank Ruhl Libre Black"/>
                <a:cs typeface="Frank Ruhl Libre Black"/>
                <a:sym typeface="Frank Ruhl Libre Black"/>
              </a:rPr>
              <a:t>DATA PIPELINE ARCHITECTURE</a:t>
            </a:r>
            <a:endParaRPr b="0" sz="2600">
              <a:latin typeface="Frank Ruhl Libre Black"/>
              <a:ea typeface="Frank Ruhl Libre Black"/>
              <a:cs typeface="Frank Ruhl Libre Black"/>
              <a:sym typeface="Frank Ruhl Libre Black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1247250"/>
            <a:ext cx="1132900" cy="113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 rotWithShape="1">
          <a:blip r:embed="rId4">
            <a:alphaModFix/>
          </a:blip>
          <a:srcRect b="39429" l="20722" r="18630" t="23213"/>
          <a:stretch/>
        </p:blipFill>
        <p:spPr>
          <a:xfrm>
            <a:off x="2444150" y="1312688"/>
            <a:ext cx="2093750" cy="100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7525" y="1207800"/>
            <a:ext cx="1211775" cy="121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6450" y="1071975"/>
            <a:ext cx="1483425" cy="148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230025" y="2530350"/>
            <a:ext cx="15546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File System</a:t>
            </a:r>
            <a:endParaRPr b="1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br>
              <a:rPr b="1"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Raw data files resides on local storage.</a:t>
            </a:r>
            <a:endParaRPr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22"/>
          <p:cNvSpPr/>
          <p:nvPr/>
        </p:nvSpPr>
        <p:spPr>
          <a:xfrm>
            <a:off x="1904650" y="1831050"/>
            <a:ext cx="358800" cy="193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2521175" y="2532550"/>
            <a:ext cx="18309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Data Processing</a:t>
            </a:r>
            <a:endParaRPr b="1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Raw data is being processed by Spark Cluster on a daily basis and saves the processed data in NoSQL database.</a:t>
            </a:r>
            <a:endParaRPr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5203275" y="2532550"/>
            <a:ext cx="1830900" cy="19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Processed Data / Data Warehouse</a:t>
            </a:r>
            <a:endParaRPr b="1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The processed data resides on MongoDB to be used for further querying and analysis.</a:t>
            </a:r>
            <a:endParaRPr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22"/>
          <p:cNvSpPr/>
          <p:nvPr/>
        </p:nvSpPr>
        <p:spPr>
          <a:xfrm>
            <a:off x="4741988" y="1781700"/>
            <a:ext cx="358800" cy="193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" name="Google Shape;136;p22"/>
          <p:cNvSpPr/>
          <p:nvPr/>
        </p:nvSpPr>
        <p:spPr>
          <a:xfrm>
            <a:off x="6954288" y="1781700"/>
            <a:ext cx="358800" cy="193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7313100" y="2532550"/>
            <a:ext cx="1830900" cy="22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Web User </a:t>
            </a:r>
            <a:r>
              <a:rPr b="1"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Interface</a:t>
            </a:r>
            <a:endParaRPr b="1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Web framework flask is used to create UI and fetch data for querying and visualisation from MongoDB via APIs. </a:t>
            </a:r>
            <a:endParaRPr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/>
        </p:nvSpPr>
        <p:spPr>
          <a:xfrm>
            <a:off x="407175" y="363350"/>
            <a:ext cx="8329500" cy="41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Frank Ruhl Libre ExtraBold"/>
                <a:ea typeface="Frank Ruhl Libre ExtraBold"/>
                <a:cs typeface="Frank Ruhl Libre ExtraBold"/>
                <a:sym typeface="Frank Ruhl Libre ExtraBold"/>
              </a:rPr>
              <a:t>SCREENSHOT OF HOME PAGE</a:t>
            </a:r>
            <a:endParaRPr sz="2600">
              <a:solidFill>
                <a:schemeClr val="dk1"/>
              </a:solidFill>
              <a:latin typeface="Frank Ruhl Libre ExtraBold"/>
              <a:ea typeface="Frank Ruhl Libre ExtraBold"/>
              <a:cs typeface="Frank Ruhl Libre ExtraBold"/>
              <a:sym typeface="Frank Ruhl Libre ExtraBold"/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163" y="933775"/>
            <a:ext cx="6753676" cy="360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311700" y="379500"/>
            <a:ext cx="8424900" cy="4764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Frank Ruhl Libre ExtraBold"/>
                <a:ea typeface="Frank Ruhl Libre ExtraBold"/>
                <a:cs typeface="Frank Ruhl Libre ExtraBold"/>
                <a:sym typeface="Frank Ruhl Libre ExtraBold"/>
              </a:rPr>
              <a:t>SCREENSHOT OF FILTERED OUTPUTS</a:t>
            </a:r>
            <a:endParaRPr b="0" sz="2600">
              <a:latin typeface="Frank Ruhl Libre ExtraBold"/>
              <a:ea typeface="Frank Ruhl Libre ExtraBold"/>
              <a:cs typeface="Frank Ruhl Libre ExtraBold"/>
              <a:sym typeface="Frank Ruhl Libre ExtraBold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875" y="1372675"/>
            <a:ext cx="3969248" cy="272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9200" y="1372675"/>
            <a:ext cx="3969248" cy="272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11700" y="298750"/>
            <a:ext cx="8424900" cy="4602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Frank Ruhl Libre ExtraBold"/>
                <a:ea typeface="Frank Ruhl Libre ExtraBold"/>
                <a:cs typeface="Frank Ruhl Libre ExtraBold"/>
                <a:sym typeface="Frank Ruhl Libre ExtraBold"/>
              </a:rPr>
              <a:t>SCREENSHOT OF DATA DISTRIBUTION</a:t>
            </a:r>
            <a:endParaRPr b="0" sz="2600">
              <a:latin typeface="Frank Ruhl Libre ExtraBold"/>
              <a:ea typeface="Frank Ruhl Libre ExtraBold"/>
              <a:cs typeface="Frank Ruhl Libre ExtraBold"/>
              <a:sym typeface="Frank Ruhl Libre ExtraBold"/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075" y="1165875"/>
            <a:ext cx="4346924" cy="239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275" y="1165875"/>
            <a:ext cx="4267200" cy="2398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5"/>
          <p:cNvSpPr txBox="1"/>
          <p:nvPr/>
        </p:nvSpPr>
        <p:spPr>
          <a:xfrm>
            <a:off x="1100100" y="3259325"/>
            <a:ext cx="73803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The data in screenshots above provides insight for </a:t>
            </a:r>
            <a:r>
              <a:rPr lang="en"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filmmakers</a:t>
            </a:r>
            <a:r>
              <a:rPr lang="en"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 to produce movies which are likely to succeed based on demographics such as age, occupation, region, etc.</a:t>
            </a:r>
            <a:endParaRPr sz="18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311700" y="339125"/>
            <a:ext cx="8547900" cy="428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>
                <a:latin typeface="Frank Ruhl Libre ExtraBold"/>
                <a:ea typeface="Frank Ruhl Libre ExtraBold"/>
                <a:cs typeface="Frank Ruhl Libre ExtraBold"/>
                <a:sym typeface="Frank Ruhl Libre ExtraBold"/>
              </a:rPr>
              <a:t>CONCLUSION </a:t>
            </a:r>
            <a:endParaRPr b="0" sz="2000">
              <a:latin typeface="Frank Ruhl Libre ExtraBold"/>
              <a:ea typeface="Frank Ruhl Libre ExtraBold"/>
              <a:cs typeface="Frank Ruhl Libre ExtraBold"/>
              <a:sym typeface="Frank Ruhl Libre ExtraBold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694425" y="888200"/>
            <a:ext cx="7945500" cy="10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Successfully demonstrated the power of big data in the film industry.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Utilized the MovieLens dataset for valuable insights.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Aided both filmmakers and viewers through user preference analysis.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Demonstrated potential for optimizing movie production, marketing, and viewer experience.</a:t>
            </a:r>
            <a:endParaRPr>
              <a:solidFill>
                <a:srgbClr val="33333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311700" y="1970125"/>
            <a:ext cx="4145400" cy="39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57068C"/>
                </a:solidFill>
                <a:latin typeface="Frank Ruhl Libre ExtraBold"/>
                <a:ea typeface="Frank Ruhl Libre ExtraBold"/>
                <a:cs typeface="Frank Ruhl Libre ExtraBold"/>
                <a:sym typeface="Frank Ruhl Libre ExtraBold"/>
              </a:rPr>
              <a:t>LESSON LEARNED</a:t>
            </a:r>
            <a:endParaRPr sz="2000">
              <a:solidFill>
                <a:srgbClr val="57068C"/>
              </a:solidFill>
              <a:latin typeface="Frank Ruhl Libre ExtraBold"/>
              <a:ea typeface="Frank Ruhl Libre ExtraBold"/>
              <a:cs typeface="Frank Ruhl Libre ExtraBold"/>
              <a:sym typeface="Frank Ruhl Libre ExtraBold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285750" y="2495050"/>
            <a:ext cx="4171500" cy="20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Data preparation and cleaning are crucial for accurate analysis.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effectiveness of Spark and related technologies in handling large datasets.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potential of data-driven strategies in enhancing personalized user experiences.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7" name="Google Shape;167;p26"/>
          <p:cNvSpPr txBox="1"/>
          <p:nvPr/>
        </p:nvSpPr>
        <p:spPr>
          <a:xfrm>
            <a:off x="4688100" y="1970125"/>
            <a:ext cx="4171500" cy="39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57068C"/>
                </a:solidFill>
                <a:latin typeface="Frank Ruhl Libre ExtraBold"/>
                <a:ea typeface="Frank Ruhl Libre ExtraBold"/>
                <a:cs typeface="Frank Ruhl Libre ExtraBold"/>
                <a:sym typeface="Frank Ruhl Libre ExtraBold"/>
              </a:rPr>
              <a:t>FUTURE WORK</a:t>
            </a:r>
            <a:endParaRPr sz="2000">
              <a:solidFill>
                <a:srgbClr val="57068C"/>
              </a:solidFill>
              <a:latin typeface="Frank Ruhl Libre ExtraBold"/>
              <a:ea typeface="Frank Ruhl Libre ExtraBold"/>
              <a:cs typeface="Frank Ruhl Libre ExtraBold"/>
              <a:sym typeface="Frank Ruhl Libre ExtraBold"/>
            </a:endParaRPr>
          </a:p>
        </p:txBody>
      </p:sp>
      <p:sp>
        <p:nvSpPr>
          <p:cNvPr id="168" name="Google Shape;168;p26"/>
          <p:cNvSpPr txBox="1"/>
          <p:nvPr/>
        </p:nvSpPr>
        <p:spPr>
          <a:xfrm>
            <a:off x="4714200" y="2494950"/>
            <a:ext cx="4145400" cy="213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Incorporate real-time data for dynamic analysis and recommendations by utilising </a:t>
            </a: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high</a:t>
            </a: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performance solutions provided by </a:t>
            </a: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Databricks</a:t>
            </a: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/Azure/AWS.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Developing more advanced recommendation algorithms.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Expanding the analysis to include more diverse data sources for deeper insights.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100"/>
              <a:buFont typeface="Montserrat Medium"/>
              <a:buChar char="●"/>
            </a:pPr>
            <a:r>
              <a:rPr lang="en" sz="1100">
                <a:solidFill>
                  <a:srgbClr val="0E101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Exploring the impact of these findings on other aspects of the film industry, like advertising and box office predictions.</a:t>
            </a:r>
            <a:endParaRPr sz="1100">
              <a:solidFill>
                <a:srgbClr val="0E101A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6D6D6D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